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84" r:id="rId3"/>
    <p:sldId id="285" r:id="rId4"/>
    <p:sldId id="286" r:id="rId5"/>
    <p:sldId id="287" r:id="rId6"/>
    <p:sldId id="288" r:id="rId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7A139-9EE3-42FE-861E-AFA326B033AE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736AF-62B5-417C-983C-FCD72730666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991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84B2-7D45-46A9-AA10-C2234E88C9BE}" type="slidenum">
              <a:rPr lang="et-EE" smtClean="0"/>
              <a:t>1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346C3A-1EE0-420B-911A-AF4E822EF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68B94BD5-9D64-45C7-AD58-C71374942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5737B47-E1C1-44F4-B71D-D802C0DB0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7BD5D2B-9F1C-4861-AE24-9907096B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CDC2FBF-829B-402B-9B51-A16B9429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244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E221144-C6C0-4053-8CA8-C4E8F45E9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72271E3-1481-407C-BAEC-8FCB733B9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FCE2511-798D-43C9-8C62-C9E2C478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FBC3724-A920-42F0-8805-E4128362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D51D677-055F-4882-A95C-8F0AF906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793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B312639-4844-4FEF-9BFC-94B3522C9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B05DE453-CB54-4030-BA6E-87C06D3DC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44E67A3-32C9-46D8-9C7B-8417F039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2EF3AC5-8DFC-4336-9CCA-D4938EA6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666A984-7293-4118-95CA-D274B9B0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49161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B127EF9-63F5-4FF2-811A-D8AAE5B2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9728CF8-66A0-4E20-93B7-521626FE0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7B7BCC4-80DC-4DF1-A5B2-AC34E62D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FD029BA-BD32-4806-995C-E5E134F5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1A26F6A-0E79-43EE-95FE-1E7CC65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5809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it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83486"/>
            <a:ext cx="12207738" cy="4874514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806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4703" y="2633968"/>
            <a:ext cx="6890835" cy="1084135"/>
          </a:xfrm>
        </p:spPr>
        <p:txBody>
          <a:bodyPr wrap="none">
            <a:noAutofit/>
          </a:bodyPr>
          <a:lstStyle>
            <a:lvl1pPr algn="l">
              <a:defRPr sz="4816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t-EE" dirty="0"/>
              <a:t>Kirjuta siia esitluse nimi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4703" y="3718103"/>
            <a:ext cx="8335698" cy="843762"/>
          </a:xfrm>
        </p:spPr>
        <p:txBody>
          <a:bodyPr wrap="none">
            <a:noAutofit/>
          </a:bodyPr>
          <a:lstStyle>
            <a:lvl1pPr marL="0" indent="0" algn="l">
              <a:buNone/>
              <a:defRPr sz="3612" baseline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defRPr>
            </a:lvl1pPr>
            <a:lvl2pPr marL="609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Kirjuta siia esitluse alapealkiri</a:t>
            </a:r>
          </a:p>
        </p:txBody>
      </p:sp>
      <p:pic>
        <p:nvPicPr>
          <p:cNvPr id="9" name="Picture 8" descr="kolm lõvi_sinise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05092" y="1043902"/>
            <a:ext cx="4765035" cy="685800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444703" y="6175476"/>
            <a:ext cx="7035321" cy="524378"/>
          </a:xfrm>
        </p:spPr>
        <p:txBody>
          <a:bodyPr wrap="none">
            <a:noAutofit/>
          </a:bodyPr>
          <a:lstStyle>
            <a:lvl1pPr>
              <a:buNone/>
              <a:defRPr sz="1806">
                <a:solidFill>
                  <a:schemeClr val="bg1"/>
                </a:solidFill>
              </a:defRPr>
            </a:lvl1pPr>
          </a:lstStyle>
          <a:p>
            <a:pPr lvl="0"/>
            <a:r>
              <a:rPr lang="et-EE" dirty="0"/>
              <a:t>Koht, kuupäev (Tallinnas, 1.01.2019)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444703" y="5492342"/>
            <a:ext cx="7007587" cy="289103"/>
          </a:xfrm>
        </p:spPr>
        <p:txBody>
          <a:bodyPr wrap="none">
            <a:noAutofit/>
          </a:bodyPr>
          <a:lstStyle>
            <a:lvl1pPr>
              <a:buNone/>
              <a:defRPr sz="1806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Ametinimetus/Struktuuriüksuse nimetus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703" y="5019314"/>
            <a:ext cx="7007587" cy="433405"/>
          </a:xfrm>
        </p:spPr>
        <p:txBody>
          <a:bodyPr wrap="none">
            <a:noAutofit/>
          </a:bodyPr>
          <a:lstStyle>
            <a:lvl1pPr>
              <a:buNone/>
              <a:defRPr sz="2408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Ettekandja Eesnimi Perekonnanimi</a:t>
            </a:r>
            <a:endParaRPr lang="en-US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1AE38E4C-84FA-4D7B-BB83-71AACA789E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76" y="321226"/>
            <a:ext cx="3611758" cy="14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6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FDF8C2C-7F34-499C-B3E0-60BA0A40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B4CBD2B-7471-4EB9-9053-45ABAA02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C187107-4AD1-4BCA-B71F-2A7A8BA1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14DBDCE-AE86-4981-9DBF-B3E08764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C74D3CB-A64D-42E0-805C-3916CE73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395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EC6A672-AE3C-43EA-A294-AC2B44F2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ED8F14D-2BDF-4251-AA31-7B1D5B57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DB74078-5A03-46A4-A25C-80C45291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574E186-4628-468F-BE49-D4E2D660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3763012-C48F-4A85-B1B3-A925AA2A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4140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120CFA2-3C52-4B2C-A316-B25F35E8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442A608-3EDD-4229-A473-F638D659C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FECD43F-F9D8-4EF4-A2D6-75A508D05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3AD3C8B-E0A4-43FB-8AD3-ACE5CF3B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41ACAA96-CEBA-4091-A6E6-5DF73BCF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A625137-DC62-4A57-A7AD-63C229C2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226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398B8C8-FA47-46C4-B87E-CD42E558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4A4887D-49ED-4C7D-8495-8BFD1AFBD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7BC4374F-8F01-41D8-9813-C9AD769D7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B9440D25-C403-48F7-9A2A-1EBF39F63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CBDDF2B0-E864-4DC1-93D8-E4686B8F3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38F547A3-F1A9-4442-966A-DAECA0FF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08F73345-CA28-4E8E-B13D-6EA43FB5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069B8F32-4E33-478A-8B59-802FEA29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678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AF62EA0-53B5-419A-A41F-49DE4860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05C5471F-6C4E-46D1-8F34-0C921F1F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3D2E57EB-3C7A-4301-B59B-2A0571399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A2D54D9D-C77F-443B-8498-E5680FDB4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12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8A41CBC4-6EA6-41FB-BABD-E3F2EF03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65A97C53-669B-499A-ACFA-447DE74C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C110D71C-C468-478B-8A32-AEB6A4D3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53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6D2A62C-FDCA-407E-A178-CD5AF919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863F5F9-AE34-45C5-AF2E-97D701F56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D9B0DB47-567F-447D-BD48-506FD5EC9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3F2894F-1959-4CB5-9832-58F54862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D96980D-0DBB-4A25-9B50-19FD6E6F5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B3993383-8FB3-4E71-B8F7-AFF71E9D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500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1557D8C-6EAC-45CE-A6EE-870CBB50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9DD03560-A22D-40B1-913F-C11F027A8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08E9950B-69D5-4DB8-933F-595B07CCD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88E06A93-8B6F-4BE4-BDB9-A1F20E27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9AC7BD6-0D4F-46D9-A0C2-8A0EC6CA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9ECE038-BDEE-41F9-92E8-D35CBBAC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247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529376E5-C290-4994-AE30-007E88039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A8DB979-474F-4AB1-8C8A-825C38203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6CB9E92-E4F2-4484-B840-E599AB9F9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22B8-AF00-4C69-B5CB-E8E8253092AC}" type="datetimeFigureOut">
              <a:rPr lang="et-EE" smtClean="0"/>
              <a:t>25.06.2025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5F01B48-C7B3-4C87-939F-D270F987B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7034767-3A7E-43AE-A19C-218930C2F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6E9C3-2F66-4EA3-8EC4-600D1F3415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15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EHK protsess koos ajakavaga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27.06.2025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 dirty="0"/>
              <a:t>Erihoolekande ja rehabilitatsiooni talitus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Lagle Kalberg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D5E0D6B-6A41-42B0-9408-9C368F409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EHK taotluse esitamine ja õigustatuse kontroll</a:t>
            </a:r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3D5CD652-CCF7-4C2D-969E-89B16602F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99" y="2362840"/>
            <a:ext cx="10034601" cy="321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6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37817D5-2F58-4A68-99AB-DD3470F8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Abi- ja toetusvajaduse hindamine</a:t>
            </a: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4D829DDA-3F63-450C-B420-368B7166B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433" y="1358984"/>
            <a:ext cx="8681545" cy="513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87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18BADB5-1D2B-41F8-A807-C6EB8F6D0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Teenusele suunamine/ teenuse lõppemine</a:t>
            </a: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64A1CA7A-35AE-43F6-9418-4F5AD28E1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99" y="1399891"/>
            <a:ext cx="11691123" cy="499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9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4926501-9F0A-41BC-A780-5BDDCFBB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Kohtumäärusega ööpäevaringne erihooldusteenus </a:t>
            </a: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1142CE9B-C4B0-49FE-A8D5-4D7EDE3FD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570" y="1690688"/>
            <a:ext cx="11890430" cy="415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3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A5AA23D-C0DD-4AA9-85E4-468ADCE40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Kokkuvõte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8B01FCD-42A6-4BA5-BE75-A87A35141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11" y="1825624"/>
            <a:ext cx="11172496" cy="4449052"/>
          </a:xfrm>
        </p:spPr>
        <p:txBody>
          <a:bodyPr/>
          <a:lstStyle/>
          <a:p>
            <a:r>
              <a:rPr lang="et-EE" dirty="0"/>
              <a:t>EHK taotluse menetlusprotsessi pikkus </a:t>
            </a:r>
            <a:r>
              <a:rPr lang="et-EE" dirty="0" err="1"/>
              <a:t>max</a:t>
            </a:r>
            <a:r>
              <a:rPr lang="et-EE" dirty="0"/>
              <a:t> 40 tööpäeva (alates kõikide korrektsete dokumentide esitamisest SKA-</a:t>
            </a:r>
            <a:r>
              <a:rPr lang="et-EE" dirty="0" err="1"/>
              <a:t>le</a:t>
            </a:r>
            <a:r>
              <a:rPr lang="et-EE" dirty="0"/>
              <a:t>)</a:t>
            </a:r>
          </a:p>
          <a:p>
            <a:r>
              <a:rPr lang="et-EE" dirty="0"/>
              <a:t>Abi- ja toetusvajaduse hindamisvahend (TAH STAR2-s) kehtivus </a:t>
            </a:r>
            <a:r>
              <a:rPr lang="et-EE" dirty="0" err="1"/>
              <a:t>max</a:t>
            </a:r>
            <a:r>
              <a:rPr lang="et-EE" dirty="0"/>
              <a:t> 5 a</a:t>
            </a:r>
          </a:p>
          <a:p>
            <a:r>
              <a:rPr lang="et-EE" dirty="0"/>
              <a:t>Suunamisotsuse perioodi pikkus </a:t>
            </a:r>
            <a:r>
              <a:rPr lang="et-EE" dirty="0" err="1"/>
              <a:t>max</a:t>
            </a:r>
            <a:r>
              <a:rPr lang="et-EE" dirty="0"/>
              <a:t> 5 a, töötamise toetamise ja kohtumäärusega teenusel </a:t>
            </a:r>
            <a:r>
              <a:rPr lang="et-EE" dirty="0" err="1"/>
              <a:t>max</a:t>
            </a:r>
            <a:r>
              <a:rPr lang="et-EE" dirty="0"/>
              <a:t> 1 a</a:t>
            </a:r>
          </a:p>
          <a:p>
            <a:r>
              <a:rPr lang="et-EE" dirty="0"/>
              <a:t>Taotluse menetlemisega tegeleb </a:t>
            </a:r>
            <a:r>
              <a:rPr lang="et-EE" dirty="0" err="1"/>
              <a:t>SKA-s</a:t>
            </a:r>
            <a:r>
              <a:rPr lang="et-EE" dirty="0"/>
              <a:t> peaspetsialist (teenusvajaduse hindaja)</a:t>
            </a:r>
          </a:p>
          <a:p>
            <a:r>
              <a:rPr lang="et-EE" dirty="0"/>
              <a:t>Töökoormuse arvestuses on aluseks keskmiselt üks menetlus = üks tööpäev. Menetlus = taotluse esitamine -&gt; teenusele suunamine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3971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8502</TotalTime>
  <Words>100</Words>
  <Application>Microsoft Office PowerPoint</Application>
  <PresentationFormat>Laiekraan</PresentationFormat>
  <Paragraphs>15</Paragraphs>
  <Slides>6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Office'i kujundus</vt:lpstr>
      <vt:lpstr>EHK protsess koos ajakavaga</vt:lpstr>
      <vt:lpstr>EHK taotluse esitamine ja õigustatuse kontroll</vt:lpstr>
      <vt:lpstr>Abi- ja toetusvajaduse hindamine</vt:lpstr>
      <vt:lpstr>Teenusele suunamine/ teenuse lõppemine</vt:lpstr>
      <vt:lpstr>Kohtumäärusega ööpäevaringne erihooldusteenus </vt:lpstr>
      <vt:lpstr>Kokkuvõte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Teemad:</dc:title>
  <dc:creator>Lagle Kalberg</dc:creator>
  <cp:lastModifiedBy>Lagle Kalberg</cp:lastModifiedBy>
  <cp:revision>34</cp:revision>
  <dcterms:created xsi:type="dcterms:W3CDTF">2025-02-26T20:35:00Z</dcterms:created>
  <dcterms:modified xsi:type="dcterms:W3CDTF">2025-06-27T07:06:40Z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2105353627</vt:i4>
  </property>
  <property fmtid="{D5CDD505-2E9C-101B-9397-08002B2CF9AE}" pid="3" name="_NewReviewCycle">
    <vt:lpwstr/>
  </property>
  <property fmtid="{D5CDD505-2E9C-101B-9397-08002B2CF9AE}" pid="4" name="_EmailSubject">
    <vt:lpwstr>EHK protsess koos ajakavaga</vt:lpwstr>
  </property>
  <property fmtid="{D5CDD505-2E9C-101B-9397-08002B2CF9AE}" pid="5" name="_AuthorEmail">
    <vt:lpwstr>lagle.kalberg@sotsiaalkindlustusamet.ee</vt:lpwstr>
  </property>
  <property fmtid="{D5CDD505-2E9C-101B-9397-08002B2CF9AE}" pid="6" name="_AuthorEmailDisplayName">
    <vt:lpwstr>Lagle Kalberg</vt:lpwstr>
  </property>
</Properties>
</file>